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9" r:id="rId3"/>
  </p:sldIdLst>
  <p:sldSz cx="10801350" cy="756126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52463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104927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57391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209854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623185" algn="l" defTabSz="1049274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3147822" algn="l" defTabSz="1049274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672459" algn="l" defTabSz="1049274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4197096" algn="l" defTabSz="1049274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513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59" d="100"/>
          <a:sy n="59" d="100"/>
        </p:scale>
        <p:origin x="-426" y="-96"/>
      </p:cViewPr>
      <p:guideLst>
        <p:guide orient="horz" pos="2381"/>
        <p:guide pos="22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CF55CB3-F1BA-40D8-87F5-A2E264F8E813}" type="datetimeFigureOut">
              <a:rPr lang="es-ES"/>
              <a:pPr>
                <a:defRPr/>
              </a:pPr>
              <a:t>17/02/2011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685800"/>
            <a:ext cx="48958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D69680F-EA95-4936-8B40-FBAD5EB04A5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4637"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9274"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73911"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98548"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23185" algn="l" defTabSz="104927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47822" algn="l" defTabSz="104927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72459" algn="l" defTabSz="104927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97096" algn="l" defTabSz="104927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81075" y="685800"/>
            <a:ext cx="489585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69680F-EA95-4936-8B40-FBAD5EB04A5B}" type="slidenum">
              <a:rPr lang="es-ES" smtClean="0"/>
              <a:pPr>
                <a:defRPr/>
              </a:pPr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81075" y="685800"/>
            <a:ext cx="489585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69680F-EA95-4936-8B40-FBAD5EB04A5B}" type="slidenum">
              <a:rPr lang="es-ES" smtClean="0"/>
              <a:pPr>
                <a:defRPr/>
              </a:pPr>
              <a:t>2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10101" y="2348893"/>
            <a:ext cx="9181148" cy="162077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620203" y="4284716"/>
            <a:ext cx="7560945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46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9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73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98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23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47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72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97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A80A5-13AA-4907-A8D8-F09D6B657459}" type="datetimeFigureOut">
              <a:rPr lang="es-ES"/>
              <a:pPr>
                <a:defRPr/>
              </a:pPr>
              <a:t>17/02/2011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F7B97-9B29-4F9D-88B7-9703BF75F7B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3A0E7-A39C-408B-9517-045C3356784E}" type="datetimeFigureOut">
              <a:rPr lang="es-ES"/>
              <a:pPr>
                <a:defRPr/>
              </a:pPr>
              <a:t>17/02/2011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54909-53AC-4892-A199-876312881B4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830979" y="302802"/>
            <a:ext cx="2430304" cy="645157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40067" y="302802"/>
            <a:ext cx="7110889" cy="645157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F37A5-872A-4AA9-8514-1CB55B37872E}" type="datetimeFigureOut">
              <a:rPr lang="es-ES"/>
              <a:pPr>
                <a:defRPr/>
              </a:pPr>
              <a:t>17/02/2011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A3C85-F0F0-458E-9B4A-FDEE6584FF2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FE7EA-C8D5-4CE3-8B95-78CEFB6DB92E}" type="datetimeFigureOut">
              <a:rPr lang="es-ES"/>
              <a:pPr>
                <a:defRPr/>
              </a:pPr>
              <a:t>17/02/2011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8B65C-735D-4268-8A3F-E7A22FEEEFF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53232" y="4858812"/>
            <a:ext cx="9181148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853232" y="3204786"/>
            <a:ext cx="9181148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46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927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739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9854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231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478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724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970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B06FF-640D-4813-B09E-D0C650C3D908}" type="datetimeFigureOut">
              <a:rPr lang="es-ES"/>
              <a:pPr>
                <a:defRPr/>
              </a:pPr>
              <a:t>17/02/2011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4470F-BE25-465D-A496-A3553A4C8F7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40068" y="1764295"/>
            <a:ext cx="4770596" cy="499008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490686" y="1764295"/>
            <a:ext cx="4770596" cy="499008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A370F-BD66-4F2C-B31D-5DB34F8ECE82}" type="datetimeFigureOut">
              <a:rPr lang="es-ES"/>
              <a:pPr>
                <a:defRPr/>
              </a:pPr>
              <a:t>17/02/2011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D3E1D-58AD-4906-98ED-FD1D31AB2F2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0068" y="1692533"/>
            <a:ext cx="4772472" cy="705367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4637" indent="0">
              <a:buNone/>
              <a:defRPr sz="2300" b="1"/>
            </a:lvl2pPr>
            <a:lvl3pPr marL="1049274" indent="0">
              <a:buNone/>
              <a:defRPr sz="2100" b="1"/>
            </a:lvl3pPr>
            <a:lvl4pPr marL="1573911" indent="0">
              <a:buNone/>
              <a:defRPr sz="1800" b="1"/>
            </a:lvl4pPr>
            <a:lvl5pPr marL="2098548" indent="0">
              <a:buNone/>
              <a:defRPr sz="1800" b="1"/>
            </a:lvl5pPr>
            <a:lvl6pPr marL="2623185" indent="0">
              <a:buNone/>
              <a:defRPr sz="1800" b="1"/>
            </a:lvl6pPr>
            <a:lvl7pPr marL="3147822" indent="0">
              <a:buNone/>
              <a:defRPr sz="1800" b="1"/>
            </a:lvl7pPr>
            <a:lvl8pPr marL="3672459" indent="0">
              <a:buNone/>
              <a:defRPr sz="1800" b="1"/>
            </a:lvl8pPr>
            <a:lvl9pPr marL="4197096" indent="0">
              <a:buNone/>
              <a:defRPr sz="18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40068" y="2397901"/>
            <a:ext cx="4772472" cy="4356478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486936" y="1692533"/>
            <a:ext cx="4774347" cy="705367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4637" indent="0">
              <a:buNone/>
              <a:defRPr sz="2300" b="1"/>
            </a:lvl2pPr>
            <a:lvl3pPr marL="1049274" indent="0">
              <a:buNone/>
              <a:defRPr sz="2100" b="1"/>
            </a:lvl3pPr>
            <a:lvl4pPr marL="1573911" indent="0">
              <a:buNone/>
              <a:defRPr sz="1800" b="1"/>
            </a:lvl4pPr>
            <a:lvl5pPr marL="2098548" indent="0">
              <a:buNone/>
              <a:defRPr sz="1800" b="1"/>
            </a:lvl5pPr>
            <a:lvl6pPr marL="2623185" indent="0">
              <a:buNone/>
              <a:defRPr sz="1800" b="1"/>
            </a:lvl6pPr>
            <a:lvl7pPr marL="3147822" indent="0">
              <a:buNone/>
              <a:defRPr sz="1800" b="1"/>
            </a:lvl7pPr>
            <a:lvl8pPr marL="3672459" indent="0">
              <a:buNone/>
              <a:defRPr sz="1800" b="1"/>
            </a:lvl8pPr>
            <a:lvl9pPr marL="4197096" indent="0">
              <a:buNone/>
              <a:defRPr sz="18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486936" y="2397901"/>
            <a:ext cx="4774347" cy="4356478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2C143-BD21-4A0D-8C65-1E137BEB4A18}" type="datetimeFigureOut">
              <a:rPr lang="es-ES"/>
              <a:pPr>
                <a:defRPr/>
              </a:pPr>
              <a:t>17/02/2011</a:t>
            </a:fld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E2BBD-2295-4ED1-B023-C48939ECF2C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B6984-8580-43BF-9FE5-C522E531BA9C}" type="datetimeFigureOut">
              <a:rPr lang="es-ES"/>
              <a:pPr>
                <a:defRPr/>
              </a:pPr>
              <a:t>17/02/2011</a:t>
            </a:fld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72F44-6388-4813-BCA1-A79CE43ABD8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A555C-DA84-4E23-BE1B-0BB4D437EE1B}" type="datetimeFigureOut">
              <a:rPr lang="es-ES"/>
              <a:pPr>
                <a:defRPr/>
              </a:pPr>
              <a:t>17/02/2011</a:t>
            </a:fld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816BA-D1E2-423B-A536-624ECB34101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0068" y="301050"/>
            <a:ext cx="3553570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23028" y="301051"/>
            <a:ext cx="6038255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40068" y="1582265"/>
            <a:ext cx="3553570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4637" indent="0">
              <a:buNone/>
              <a:defRPr sz="1400"/>
            </a:lvl2pPr>
            <a:lvl3pPr marL="1049274" indent="0">
              <a:buNone/>
              <a:defRPr sz="1100"/>
            </a:lvl3pPr>
            <a:lvl4pPr marL="1573911" indent="0">
              <a:buNone/>
              <a:defRPr sz="1000"/>
            </a:lvl4pPr>
            <a:lvl5pPr marL="2098548" indent="0">
              <a:buNone/>
              <a:defRPr sz="1000"/>
            </a:lvl5pPr>
            <a:lvl6pPr marL="2623185" indent="0">
              <a:buNone/>
              <a:defRPr sz="1000"/>
            </a:lvl6pPr>
            <a:lvl7pPr marL="3147822" indent="0">
              <a:buNone/>
              <a:defRPr sz="1000"/>
            </a:lvl7pPr>
            <a:lvl8pPr marL="3672459" indent="0">
              <a:buNone/>
              <a:defRPr sz="1000"/>
            </a:lvl8pPr>
            <a:lvl9pPr marL="4197096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34358-6742-4591-971A-9BD10148C569}" type="datetimeFigureOut">
              <a:rPr lang="es-ES"/>
              <a:pPr>
                <a:defRPr/>
              </a:pPr>
              <a:t>17/02/2011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70BEA-C13B-486D-8287-00567E0CD24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17140" y="5292884"/>
            <a:ext cx="648081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117140" y="675613"/>
            <a:ext cx="6480810" cy="4536758"/>
          </a:xfrm>
        </p:spPr>
        <p:txBody>
          <a:bodyPr rtlCol="0">
            <a:normAutofit/>
          </a:bodyPr>
          <a:lstStyle>
            <a:lvl1pPr marL="0" indent="0">
              <a:buNone/>
              <a:defRPr sz="3700"/>
            </a:lvl1pPr>
            <a:lvl2pPr marL="524637" indent="0">
              <a:buNone/>
              <a:defRPr sz="3200"/>
            </a:lvl2pPr>
            <a:lvl3pPr marL="1049274" indent="0">
              <a:buNone/>
              <a:defRPr sz="2800"/>
            </a:lvl3pPr>
            <a:lvl4pPr marL="1573911" indent="0">
              <a:buNone/>
              <a:defRPr sz="2300"/>
            </a:lvl4pPr>
            <a:lvl5pPr marL="2098548" indent="0">
              <a:buNone/>
              <a:defRPr sz="2300"/>
            </a:lvl5pPr>
            <a:lvl6pPr marL="2623185" indent="0">
              <a:buNone/>
              <a:defRPr sz="2300"/>
            </a:lvl6pPr>
            <a:lvl7pPr marL="3147822" indent="0">
              <a:buNone/>
              <a:defRPr sz="2300"/>
            </a:lvl7pPr>
            <a:lvl8pPr marL="3672459" indent="0">
              <a:buNone/>
              <a:defRPr sz="2300"/>
            </a:lvl8pPr>
            <a:lvl9pPr marL="4197096" indent="0">
              <a:buNone/>
              <a:defRPr sz="23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117140" y="5917739"/>
            <a:ext cx="648081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4637" indent="0">
              <a:buNone/>
              <a:defRPr sz="1400"/>
            </a:lvl2pPr>
            <a:lvl3pPr marL="1049274" indent="0">
              <a:buNone/>
              <a:defRPr sz="1100"/>
            </a:lvl3pPr>
            <a:lvl4pPr marL="1573911" indent="0">
              <a:buNone/>
              <a:defRPr sz="1000"/>
            </a:lvl4pPr>
            <a:lvl5pPr marL="2098548" indent="0">
              <a:buNone/>
              <a:defRPr sz="1000"/>
            </a:lvl5pPr>
            <a:lvl6pPr marL="2623185" indent="0">
              <a:buNone/>
              <a:defRPr sz="1000"/>
            </a:lvl6pPr>
            <a:lvl7pPr marL="3147822" indent="0">
              <a:buNone/>
              <a:defRPr sz="1000"/>
            </a:lvl7pPr>
            <a:lvl8pPr marL="3672459" indent="0">
              <a:buNone/>
              <a:defRPr sz="1000"/>
            </a:lvl8pPr>
            <a:lvl9pPr marL="4197096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1C6C0-7D8F-4CAC-B35F-BC27BC0019F1}" type="datetimeFigureOut">
              <a:rPr lang="es-ES"/>
              <a:pPr>
                <a:defRPr/>
              </a:pPr>
              <a:t>17/02/2011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77187-156F-4F02-BFDB-0B86481ECE4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540068" y="302801"/>
            <a:ext cx="9721215" cy="126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927" tIns="52464" rIns="104927" bIns="5246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540068" y="1764295"/>
            <a:ext cx="9721215" cy="4990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927" tIns="52464" rIns="104927" bIns="524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540068" y="7008171"/>
            <a:ext cx="2520315" cy="402567"/>
          </a:xfrm>
          <a:prstGeom prst="rect">
            <a:avLst/>
          </a:prstGeom>
        </p:spPr>
        <p:txBody>
          <a:bodyPr vert="horz" lIns="104927" tIns="52464" rIns="104927" bIns="52464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FB68F61-DD6A-447F-9C95-EB180FD10F80}" type="datetimeFigureOut">
              <a:rPr lang="es-ES"/>
              <a:pPr>
                <a:defRPr/>
              </a:pPr>
              <a:t>17/02/2011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690461" y="7008171"/>
            <a:ext cx="3420428" cy="402567"/>
          </a:xfrm>
          <a:prstGeom prst="rect">
            <a:avLst/>
          </a:prstGeom>
        </p:spPr>
        <p:txBody>
          <a:bodyPr vert="horz" lIns="104927" tIns="52464" rIns="104927" bIns="52464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740968" y="7008171"/>
            <a:ext cx="2520315" cy="402567"/>
          </a:xfrm>
          <a:prstGeom prst="rect">
            <a:avLst/>
          </a:prstGeom>
        </p:spPr>
        <p:txBody>
          <a:bodyPr vert="horz" lIns="104927" tIns="52464" rIns="104927" bIns="52464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1FC0E7B-758B-46FA-B8AB-560627DEAFC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5pPr>
      <a:lvl6pPr marL="524637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6pPr>
      <a:lvl7pPr marL="1049274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7pPr>
      <a:lvl8pPr marL="1573911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8pPr>
      <a:lvl9pPr marL="2098548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9pPr>
    </p:titleStyle>
    <p:bodyStyle>
      <a:lvl1pPr marL="393478" indent="-393478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52535" indent="-327898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11593" indent="-262319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36230" indent="-262319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60867" indent="-262319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85504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10141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34778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59415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4637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9274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73911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98548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23185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47822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72459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97096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8.jpeg"/><Relationship Id="rId5" Type="http://schemas.openxmlformats.org/officeDocument/2006/relationships/image" Target="../media/image3.jpeg"/><Relationship Id="rId10" Type="http://schemas.openxmlformats.org/officeDocument/2006/relationships/image" Target="../media/image7.jpeg"/><Relationship Id="rId4" Type="http://schemas.openxmlformats.org/officeDocument/2006/relationships/image" Target="../media/image2.png"/><Relationship Id="rId9" Type="http://schemas.openxmlformats.org/officeDocument/2006/relationships/hyperlink" Target="mailto:secretaria@axisformacion.e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hyperlink" Target="mailto:secretaria@axisformacion.e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hyperlink" Target="http://maps.google.es/local_url?q=http://www.barcelo.com/BarceloHotels/en-GB/Hotels/Spain/Madrid/TorreArias/Home.htm&amp;dq=hoteles+28037&amp;hl=es&amp;source=hp&amp;ie=UTF8&amp;split=1&amp;gl=es&amp;ei=t6qvSrfnI5ORjAee_tyODA&amp;latlng=4356253628314830517&amp;cd=1&amp;iwd=1&amp;fb=0&amp;usq=hoteles&amp;geocode=FeX5aAIdgJnI_w&amp;oi=miwd&amp;sa=X&amp;ct=miw_link&amp;cad=homepage,cid:4356253628314830517&amp;s=ANYYN7kWvGcNQx8NUVxbyGCXyvEK8b-0T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3600450" y="793"/>
            <a:ext cx="3600450" cy="75612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Rectángulo"/>
          <p:cNvSpPr/>
          <p:nvPr/>
        </p:nvSpPr>
        <p:spPr>
          <a:xfrm>
            <a:off x="0" y="0"/>
            <a:ext cx="3600450" cy="7561263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7267495" y="0"/>
            <a:ext cx="3600450" cy="7561263"/>
          </a:xfrm>
          <a:prstGeom prst="rect">
            <a:avLst/>
          </a:prstGeom>
          <a:gradFill flip="none" rotWithShape="1">
            <a:gsLst>
              <a:gs pos="0">
                <a:srgbClr val="D85136">
                  <a:tint val="66000"/>
                  <a:satMod val="160000"/>
                </a:srgbClr>
              </a:gs>
              <a:gs pos="50000">
                <a:srgbClr val="D85136">
                  <a:tint val="44500"/>
                  <a:satMod val="160000"/>
                </a:srgbClr>
              </a:gs>
              <a:gs pos="100000">
                <a:srgbClr val="D85136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CuadroTexto"/>
          <p:cNvSpPr txBox="1"/>
          <p:nvPr/>
        </p:nvSpPr>
        <p:spPr>
          <a:xfrm>
            <a:off x="7267495" y="6646904"/>
            <a:ext cx="14715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/>
              <a:t>ORGANIZA:</a:t>
            </a:r>
            <a:endParaRPr lang="es-ES" sz="1200" dirty="0"/>
          </a:p>
        </p:txBody>
      </p:sp>
      <p:pic>
        <p:nvPicPr>
          <p:cNvPr id="1027" name="Picture 3" descr="G:\FISIOSALOM\AREA DE FORMACION\LOGO AXIS\logo axis formaci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38933" y="6965009"/>
            <a:ext cx="1471585" cy="458960"/>
          </a:xfrm>
          <a:prstGeom prst="rect">
            <a:avLst/>
          </a:prstGeom>
          <a:noFill/>
        </p:spPr>
      </p:pic>
      <p:sp>
        <p:nvSpPr>
          <p:cNvPr id="13" name="12 Rectángulo"/>
          <p:cNvSpPr/>
          <p:nvPr/>
        </p:nvSpPr>
        <p:spPr>
          <a:xfrm>
            <a:off x="7329501" y="3401416"/>
            <a:ext cx="3609882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MADRID 1,2 y 3 ABRIL 2011</a:t>
            </a:r>
            <a:endParaRPr lang="es-ES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5" name="11 Grupo"/>
          <p:cNvGrpSpPr>
            <a:grpSpLocks/>
          </p:cNvGrpSpPr>
          <p:nvPr/>
        </p:nvGrpSpPr>
        <p:grpSpPr bwMode="auto">
          <a:xfrm>
            <a:off x="3900477" y="6187355"/>
            <a:ext cx="3071834" cy="1308050"/>
            <a:chOff x="6643702" y="5715015"/>
            <a:chExt cx="2105011" cy="962175"/>
          </a:xfrm>
        </p:grpSpPr>
        <p:pic>
          <p:nvPicPr>
            <p:cNvPr id="16" name="Picture 3" descr="G:\FISIOSALOM\AREA DE FORMACION\logo cfc.bmp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643702" y="5752352"/>
              <a:ext cx="500066" cy="7387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10 CuadroTexto"/>
            <p:cNvSpPr txBox="1">
              <a:spLocks noChangeArrowheads="1"/>
            </p:cNvSpPr>
            <p:nvPr/>
          </p:nvSpPr>
          <p:spPr bwMode="auto">
            <a:xfrm>
              <a:off x="7215206" y="5715015"/>
              <a:ext cx="1533507" cy="962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es-ES" sz="1400" dirty="0" smtClean="0">
                  <a:latin typeface="Calibri" pitchFamily="34" charset="0"/>
                </a:rPr>
                <a:t>“Acreditado por </a:t>
              </a:r>
              <a:r>
                <a:rPr lang="es-ES" sz="1400" dirty="0">
                  <a:latin typeface="Calibri" pitchFamily="34" charset="0"/>
                </a:rPr>
                <a:t>la Comisión de Formación Continuada de las Profesiones Sanitarias de la Comunidad de </a:t>
              </a:r>
              <a:r>
                <a:rPr lang="es-ES" sz="1400" dirty="0" smtClean="0">
                  <a:latin typeface="Calibri" pitchFamily="34" charset="0"/>
                </a:rPr>
                <a:t>Madrid con 1,7 créditos”</a:t>
              </a:r>
              <a:endParaRPr lang="es-ES" sz="1400" dirty="0">
                <a:latin typeface="Calibri" pitchFamily="34" charset="0"/>
              </a:endParaRPr>
            </a:p>
            <a:p>
              <a:pPr algn="just"/>
              <a:endParaRPr lang="es-ES" sz="900" dirty="0">
                <a:latin typeface="Calibri" pitchFamily="34" charset="0"/>
              </a:endParaRPr>
            </a:p>
          </p:txBody>
        </p:sp>
      </p:grpSp>
      <p:pic>
        <p:nvPicPr>
          <p:cNvPr id="18" name="Picture 4" descr="G:\FISIOSALOM\AREA DE FORMACION\DOCUMENTOS AXIS FORMACION\HELIOS UNIPHY Log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43353" y="1923243"/>
            <a:ext cx="2869544" cy="631351"/>
          </a:xfrm>
          <a:prstGeom prst="rect">
            <a:avLst/>
          </a:prstGeom>
          <a:noFill/>
        </p:spPr>
      </p:pic>
      <p:sp>
        <p:nvSpPr>
          <p:cNvPr id="19" name="18 CuadroTexto"/>
          <p:cNvSpPr txBox="1"/>
          <p:nvPr/>
        </p:nvSpPr>
        <p:spPr>
          <a:xfrm>
            <a:off x="3600450" y="1351739"/>
            <a:ext cx="3228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COLABORAN:</a:t>
            </a:r>
            <a:endParaRPr lang="es-ES" b="1" dirty="0"/>
          </a:p>
        </p:txBody>
      </p:sp>
      <p:sp>
        <p:nvSpPr>
          <p:cNvPr id="22" name="2 CuadroTexto"/>
          <p:cNvSpPr txBox="1">
            <a:spLocks noChangeArrowheads="1"/>
          </p:cNvSpPr>
          <p:nvPr/>
        </p:nvSpPr>
        <p:spPr bwMode="auto">
          <a:xfrm>
            <a:off x="1" y="-5583"/>
            <a:ext cx="3600450" cy="315294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04927" tIns="52464" rIns="104927" bIns="52464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600" b="1" u="sng" dirty="0">
                <a:latin typeface="Calibri" pitchFamily="34" charset="0"/>
              </a:rPr>
              <a:t>BOLETIN DE INSCRIPCION</a:t>
            </a:r>
          </a:p>
          <a:p>
            <a:pPr algn="ctr">
              <a:lnSpc>
                <a:spcPct val="150000"/>
              </a:lnSpc>
            </a:pPr>
            <a:r>
              <a:rPr lang="es-ES" sz="1200" b="1" u="sng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CURSO LESIONES EN MIEMBRO INFERIOR</a:t>
            </a:r>
            <a:endParaRPr lang="es-ES" sz="1200" b="1" u="sng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  <a:p>
            <a:pPr algn="ctr"/>
            <a:endParaRPr lang="es-ES" sz="1200" b="1" u="sng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latin typeface="Calibri" pitchFamily="34" charset="0"/>
              </a:rPr>
              <a:t>NOMBRE</a:t>
            </a:r>
            <a:r>
              <a:rPr lang="es-ES" sz="1200" dirty="0" smtClean="0">
                <a:latin typeface="Calibri" pitchFamily="34" charset="0"/>
              </a:rPr>
              <a:t>:………………………………………………………...………….</a:t>
            </a:r>
            <a:endParaRPr lang="es-ES" sz="1200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latin typeface="Calibri" pitchFamily="34" charset="0"/>
              </a:rPr>
              <a:t>APELLIDOS</a:t>
            </a:r>
            <a:r>
              <a:rPr lang="es-ES" sz="1200" dirty="0" smtClean="0">
                <a:latin typeface="Calibri" pitchFamily="34" charset="0"/>
              </a:rPr>
              <a:t>:………………………………………………………………..</a:t>
            </a:r>
            <a:endParaRPr lang="es-ES" sz="1200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latin typeface="Calibri" pitchFamily="34" charset="0"/>
              </a:rPr>
              <a:t>DIRECCION</a:t>
            </a:r>
            <a:r>
              <a:rPr lang="es-ES" sz="1200" dirty="0" smtClean="0">
                <a:latin typeface="Calibri" pitchFamily="34" charset="0"/>
              </a:rPr>
              <a:t>:……………………………………………………………………………………………….……………………………………………………..</a:t>
            </a:r>
            <a:endParaRPr lang="es-ES" sz="1200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latin typeface="Calibri" pitchFamily="34" charset="0"/>
              </a:rPr>
              <a:t>CP:………………… LOCALIDAD</a:t>
            </a:r>
            <a:r>
              <a:rPr lang="es-ES" sz="1200" dirty="0" smtClean="0">
                <a:latin typeface="Calibri" pitchFamily="34" charset="0"/>
              </a:rPr>
              <a:t>:…………………………..……………</a:t>
            </a:r>
            <a:endParaRPr lang="es-ES" sz="1200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latin typeface="Calibri" pitchFamily="34" charset="0"/>
              </a:rPr>
              <a:t>MAIL</a:t>
            </a:r>
            <a:r>
              <a:rPr lang="es-ES" sz="1200" dirty="0" smtClean="0">
                <a:latin typeface="Calibri" pitchFamily="34" charset="0"/>
              </a:rPr>
              <a:t>:……………………………………………….....………………………</a:t>
            </a:r>
            <a:endParaRPr lang="es-ES" sz="1200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latin typeface="Calibri" pitchFamily="34" charset="0"/>
              </a:rPr>
              <a:t>COLEGIADO:……………………….. NUM</a:t>
            </a:r>
            <a:r>
              <a:rPr lang="es-ES" sz="1200" dirty="0" smtClean="0">
                <a:latin typeface="Calibri" pitchFamily="34" charset="0"/>
              </a:rPr>
              <a:t>:………………..………….</a:t>
            </a:r>
            <a:endParaRPr lang="es-ES" sz="1200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latin typeface="Calibri" pitchFamily="34" charset="0"/>
              </a:rPr>
              <a:t>TELF</a:t>
            </a:r>
            <a:r>
              <a:rPr lang="es-ES" sz="1200" dirty="0" smtClean="0">
                <a:latin typeface="Calibri" pitchFamily="34" charset="0"/>
              </a:rPr>
              <a:t>:………………………………………………………….…….………….</a:t>
            </a:r>
            <a:endParaRPr lang="es-ES" sz="1200" dirty="0">
              <a:latin typeface="Calibr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7258063" y="2351871"/>
            <a:ext cx="3543287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LESIONES EN MIEMBRO INFERIOR</a:t>
            </a:r>
          </a:p>
        </p:txBody>
      </p:sp>
      <p:sp>
        <p:nvSpPr>
          <p:cNvPr id="26" name="4 CuadroTexto"/>
          <p:cNvSpPr txBox="1">
            <a:spLocks noChangeArrowheads="1"/>
          </p:cNvSpPr>
          <p:nvPr/>
        </p:nvSpPr>
        <p:spPr bwMode="auto">
          <a:xfrm>
            <a:off x="-28613" y="4896748"/>
            <a:ext cx="3600450" cy="598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4927" tIns="52464" rIns="104927" bIns="52464">
            <a:spAutoFit/>
          </a:bodyPr>
          <a:lstStyle/>
          <a:p>
            <a:pPr algn="ctr"/>
            <a:r>
              <a:rPr lang="es-ES" sz="1600" b="1" dirty="0" smtClean="0">
                <a:solidFill>
                  <a:srgbClr val="FF0000"/>
                </a:solidFill>
                <a:latin typeface="Calibri" pitchFamily="34" charset="0"/>
              </a:rPr>
              <a:t>MAS CURSOS DE FORMACIÓN EN </a:t>
            </a:r>
          </a:p>
          <a:p>
            <a:pPr algn="ctr"/>
            <a:r>
              <a:rPr lang="es-ES" sz="1600" b="1" dirty="0" smtClean="0">
                <a:solidFill>
                  <a:srgbClr val="FF0000"/>
                </a:solidFill>
                <a:latin typeface="Calibri" pitchFamily="34" charset="0"/>
              </a:rPr>
              <a:t>www.axisformacion.es</a:t>
            </a:r>
            <a:endParaRPr lang="es-ES" sz="16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1032" name="Picture 8" descr="C:\Users\Fisiosalom\Desktop\MIS DOCUMENTOS\Desktop\MIS DOCUMENTOS\Pictures\52324-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5423705"/>
            <a:ext cx="3600450" cy="2137558"/>
          </a:xfrm>
          <a:prstGeom prst="rect">
            <a:avLst/>
          </a:prstGeom>
          <a:noFill/>
        </p:spPr>
      </p:pic>
      <p:pic>
        <p:nvPicPr>
          <p:cNvPr id="1026" name="Picture 2" descr="G:\sebas\SEBAS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29501" y="3852069"/>
            <a:ext cx="3471849" cy="2526049"/>
          </a:xfrm>
          <a:prstGeom prst="rect">
            <a:avLst/>
          </a:prstGeom>
          <a:noFill/>
        </p:spPr>
      </p:pic>
      <p:pic>
        <p:nvPicPr>
          <p:cNvPr id="2" name="Picture 3" descr="C:\Users\Fisiosalom\Desktop\MIS DOCUMENTOS\Desktop\Entrenamiento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258063" y="-5583"/>
            <a:ext cx="3543287" cy="2270383"/>
          </a:xfrm>
          <a:prstGeom prst="rect">
            <a:avLst/>
          </a:prstGeom>
          <a:noFill/>
        </p:spPr>
      </p:pic>
      <p:sp>
        <p:nvSpPr>
          <p:cNvPr id="27" name="4 CuadroTexto"/>
          <p:cNvSpPr txBox="1">
            <a:spLocks noChangeArrowheads="1"/>
          </p:cNvSpPr>
          <p:nvPr/>
        </p:nvSpPr>
        <p:spPr bwMode="auto">
          <a:xfrm>
            <a:off x="-57163" y="3066251"/>
            <a:ext cx="3600450" cy="1829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4927" tIns="52464" rIns="104927" bIns="52464">
            <a:spAutoFit/>
          </a:bodyPr>
          <a:lstStyle/>
          <a:p>
            <a:pPr algn="just"/>
            <a:r>
              <a:rPr lang="es-ES" sz="1400" dirty="0">
                <a:latin typeface="Calibri" pitchFamily="34" charset="0"/>
              </a:rPr>
              <a:t>Enviar el Boletín de Inscripción, fotocopia DNI, titulo académico, resguardo de la transferencia Bancaria  </a:t>
            </a:r>
            <a:r>
              <a:rPr lang="es-ES" sz="1400" dirty="0" smtClean="0">
                <a:latin typeface="Calibri" pitchFamily="34" charset="0"/>
              </a:rPr>
              <a:t>(CCC 2094 0111 12 0111040771 de Caja de Ávila) </a:t>
            </a:r>
            <a:r>
              <a:rPr lang="es-ES" sz="1400" dirty="0">
                <a:latin typeface="Calibri" pitchFamily="34" charset="0"/>
              </a:rPr>
              <a:t>a </a:t>
            </a:r>
            <a:r>
              <a:rPr lang="es-ES" sz="1400" dirty="0" smtClean="0">
                <a:latin typeface="Calibri" pitchFamily="34" charset="0"/>
                <a:hlinkClick r:id="rId9"/>
              </a:rPr>
              <a:t>secretaria@axisformacion.es</a:t>
            </a:r>
            <a:r>
              <a:rPr lang="es-ES" sz="1400" dirty="0" smtClean="0">
                <a:latin typeface="Calibri" pitchFamily="34" charset="0"/>
              </a:rPr>
              <a:t> o </a:t>
            </a:r>
            <a:r>
              <a:rPr lang="es-ES" sz="1400" dirty="0">
                <a:latin typeface="Calibri" pitchFamily="34" charset="0"/>
              </a:rPr>
              <a:t>por fax (91 771 65 11) o correo ordinario, a la Secretaría de AXIS </a:t>
            </a:r>
            <a:r>
              <a:rPr lang="es-ES" sz="1400" dirty="0" smtClean="0">
                <a:latin typeface="Calibri" pitchFamily="34" charset="0"/>
              </a:rPr>
              <a:t>FORMACIÓN, </a:t>
            </a:r>
            <a:r>
              <a:rPr lang="es-ES" sz="1400" dirty="0">
                <a:latin typeface="Calibri" pitchFamily="34" charset="0"/>
              </a:rPr>
              <a:t>c/ Pablo Picasso 4 Local 5, 28200 San Lorenzo de El Escorial (Madrid).</a:t>
            </a:r>
          </a:p>
        </p:txBody>
      </p:sp>
      <p:pic>
        <p:nvPicPr>
          <p:cNvPr id="28" name="Picture 2" descr="G:\FISIOSALOM\AREA DE FORMACION\DOCUMENTOS AXIS FORMACION\clinimark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829039" y="2728117"/>
            <a:ext cx="3155163" cy="1051721"/>
          </a:xfrm>
          <a:prstGeom prst="rect">
            <a:avLst/>
          </a:prstGeom>
          <a:noFill/>
        </p:spPr>
      </p:pic>
      <p:pic>
        <p:nvPicPr>
          <p:cNvPr id="29" name="Picture 3" descr="G:\FISIOSALOM\AREA DE FORMACION\DOCUMENTOS AXIS FORMACION\logo panamericana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00477" y="4066383"/>
            <a:ext cx="2943233" cy="565839"/>
          </a:xfrm>
          <a:prstGeom prst="rect">
            <a:avLst/>
          </a:prstGeom>
          <a:noFill/>
        </p:spPr>
      </p:pic>
      <p:sp>
        <p:nvSpPr>
          <p:cNvPr id="30" name="29 CuadroTexto"/>
          <p:cNvSpPr txBox="1"/>
          <p:nvPr/>
        </p:nvSpPr>
        <p:spPr>
          <a:xfrm>
            <a:off x="9715568" y="3137690"/>
            <a:ext cx="11858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rgbClr val="C00000"/>
                </a:solidFill>
              </a:rPr>
              <a:t>EDICIÓN 02</a:t>
            </a:r>
            <a:endParaRPr lang="es-ES" sz="1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3600450" y="793"/>
            <a:ext cx="3600450" cy="75612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Rectángulo"/>
          <p:cNvSpPr/>
          <p:nvPr/>
        </p:nvSpPr>
        <p:spPr>
          <a:xfrm>
            <a:off x="0" y="0"/>
            <a:ext cx="3600450" cy="75612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27 Rectángulo redondeado"/>
          <p:cNvSpPr/>
          <p:nvPr/>
        </p:nvSpPr>
        <p:spPr>
          <a:xfrm>
            <a:off x="3600450" y="-1"/>
            <a:ext cx="3586175" cy="37814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  <a:latin typeface="Calibri" pitchFamily="34" charset="0"/>
              </a:rPr>
              <a:t>.  </a:t>
            </a:r>
            <a:endParaRPr lang="es-ES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9" name="28 Rectángulo redondeado"/>
          <p:cNvSpPr/>
          <p:nvPr/>
        </p:nvSpPr>
        <p:spPr>
          <a:xfrm>
            <a:off x="3600450" y="3780631"/>
            <a:ext cx="3600451" cy="37814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31" name="8 CuadroTexto"/>
          <p:cNvSpPr txBox="1">
            <a:spLocks noChangeArrowheads="1"/>
          </p:cNvSpPr>
          <p:nvPr/>
        </p:nvSpPr>
        <p:spPr bwMode="auto">
          <a:xfrm>
            <a:off x="3600449" y="1780367"/>
            <a:ext cx="3586175" cy="1829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4927" tIns="52464" rIns="104927" bIns="52464">
            <a:spAutoFit/>
          </a:bodyPr>
          <a:lstStyle/>
          <a:p>
            <a:pPr algn="ctr"/>
            <a:r>
              <a:rPr lang="es-ES" sz="1400" b="1" i="1" u="sng" dirty="0">
                <a:solidFill>
                  <a:srgbClr val="FF9900"/>
                </a:solidFill>
                <a:latin typeface="Calibri" pitchFamily="34" charset="0"/>
              </a:rPr>
              <a:t>METODOLOGIA DOCENTE</a:t>
            </a:r>
            <a:endParaRPr lang="es-ES" sz="1400" dirty="0">
              <a:latin typeface="Calibri" pitchFamily="34" charset="0"/>
            </a:endParaRPr>
          </a:p>
          <a:p>
            <a:pPr algn="ctr">
              <a:buFontTx/>
              <a:buChar char="-"/>
            </a:pPr>
            <a:r>
              <a:rPr lang="es-ES" sz="1400" dirty="0">
                <a:latin typeface="Calibri" pitchFamily="34" charset="0"/>
              </a:rPr>
              <a:t> Soporte audiovisual para los conceptos teóricos, apoyado en vídeos anatómicos e imágenes reales. Los alumnos dispondrán de un dossier para seguir el seminario.</a:t>
            </a:r>
          </a:p>
          <a:p>
            <a:pPr algn="ctr">
              <a:buFontTx/>
              <a:buChar char="-"/>
            </a:pPr>
            <a:r>
              <a:rPr lang="es-ES" sz="1400" dirty="0">
                <a:latin typeface="Calibri" pitchFamily="34" charset="0"/>
              </a:rPr>
              <a:t> La parte práctica se realizará por parejas simuladas tras explicación de la técnica.</a:t>
            </a:r>
          </a:p>
          <a:p>
            <a:pPr algn="ctr">
              <a:buFontTx/>
              <a:buChar char="-"/>
            </a:pPr>
            <a:endParaRPr lang="es-ES" sz="1400" dirty="0">
              <a:latin typeface="Calibri" pitchFamily="34" charset="0"/>
            </a:endParaRPr>
          </a:p>
        </p:txBody>
      </p:sp>
      <p:sp>
        <p:nvSpPr>
          <p:cNvPr id="32" name="8 CuadroTexto"/>
          <p:cNvSpPr txBox="1">
            <a:spLocks noChangeArrowheads="1"/>
          </p:cNvSpPr>
          <p:nvPr/>
        </p:nvSpPr>
        <p:spPr bwMode="auto">
          <a:xfrm>
            <a:off x="2988007" y="3780631"/>
            <a:ext cx="4682460" cy="752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927" tIns="52464" rIns="104927" bIns="52464">
            <a:spAutoFit/>
          </a:bodyPr>
          <a:lstStyle/>
          <a:p>
            <a:pPr algn="ctr"/>
            <a:r>
              <a:rPr lang="es-ES" sz="1400" b="1" i="1" u="sng" dirty="0">
                <a:solidFill>
                  <a:srgbClr val="FF9900"/>
                </a:solidFill>
                <a:latin typeface="Calibri" pitchFamily="34" charset="0"/>
              </a:rPr>
              <a:t>DURACIÓN Y Nº DE PLAZAS</a:t>
            </a:r>
            <a:endParaRPr lang="es-ES" sz="1400" dirty="0">
              <a:latin typeface="Calibri" pitchFamily="34" charset="0"/>
            </a:endParaRPr>
          </a:p>
          <a:p>
            <a:pPr algn="ctr">
              <a:buFontTx/>
              <a:buChar char="-"/>
            </a:pPr>
            <a:r>
              <a:rPr lang="es-ES" sz="1400" dirty="0">
                <a:latin typeface="Calibri" pitchFamily="34" charset="0"/>
              </a:rPr>
              <a:t> </a:t>
            </a:r>
            <a:r>
              <a:rPr lang="es-ES" sz="1400" dirty="0" smtClean="0">
                <a:latin typeface="Calibri" pitchFamily="34" charset="0"/>
              </a:rPr>
              <a:t>20 </a:t>
            </a:r>
            <a:r>
              <a:rPr lang="es-ES" sz="1400" dirty="0">
                <a:latin typeface="Calibri" pitchFamily="34" charset="0"/>
              </a:rPr>
              <a:t>horas</a:t>
            </a:r>
          </a:p>
          <a:p>
            <a:pPr algn="ctr">
              <a:buFontTx/>
              <a:buChar char="-"/>
            </a:pPr>
            <a:r>
              <a:rPr lang="es-ES" sz="1400" dirty="0">
                <a:latin typeface="Calibri" pitchFamily="34" charset="0"/>
              </a:rPr>
              <a:t> 24 plazas por riguroso orden de inscripción.</a:t>
            </a:r>
          </a:p>
        </p:txBody>
      </p:sp>
      <p:grpSp>
        <p:nvGrpSpPr>
          <p:cNvPr id="18" name="17 Grupo"/>
          <p:cNvGrpSpPr/>
          <p:nvPr/>
        </p:nvGrpSpPr>
        <p:grpSpPr>
          <a:xfrm>
            <a:off x="42825" y="423045"/>
            <a:ext cx="3679825" cy="6215106"/>
            <a:chOff x="7223112" y="423045"/>
            <a:chExt cx="3679825" cy="6215106"/>
          </a:xfrm>
        </p:grpSpPr>
        <p:pic>
          <p:nvPicPr>
            <p:cNvPr id="43" name="Picture 7" descr="G:\FISIOSALOM\AREA DE FORMACION\LESIONES EN EXTREMIDAD INFERIOR\lesions.jpg"/>
            <p:cNvPicPr>
              <a:picLocks noChangeAspect="1" noChangeArrowheads="1"/>
            </p:cNvPicPr>
            <p:nvPr/>
          </p:nvPicPr>
          <p:blipFill>
            <a:blip r:embed="rId3">
              <a:lum bright="43000" contrast="-28000"/>
            </a:blip>
            <a:srcRect/>
            <a:stretch>
              <a:fillRect/>
            </a:stretch>
          </p:blipFill>
          <p:spPr bwMode="auto">
            <a:xfrm>
              <a:off x="7258063" y="423045"/>
              <a:ext cx="3543287" cy="6215106"/>
            </a:xfrm>
            <a:prstGeom prst="rect">
              <a:avLst/>
            </a:prstGeom>
            <a:noFill/>
          </p:spPr>
        </p:pic>
        <p:sp>
          <p:nvSpPr>
            <p:cNvPr id="38" name="3 CuadroTexto"/>
            <p:cNvSpPr txBox="1">
              <a:spLocks noChangeArrowheads="1"/>
            </p:cNvSpPr>
            <p:nvPr/>
          </p:nvSpPr>
          <p:spPr bwMode="auto">
            <a:xfrm>
              <a:off x="7258063" y="496459"/>
              <a:ext cx="3465506" cy="22159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s-ES" sz="1400" b="1" i="1" u="sng" dirty="0">
                  <a:solidFill>
                    <a:srgbClr val="FF9900"/>
                  </a:solidFill>
                  <a:latin typeface="Calibri" pitchFamily="34" charset="0"/>
                </a:rPr>
                <a:t>VIERNES </a:t>
              </a:r>
              <a:r>
                <a:rPr lang="es-ES" sz="1400" b="1" i="1" u="sng" dirty="0" smtClean="0">
                  <a:solidFill>
                    <a:srgbClr val="FF9900"/>
                  </a:solidFill>
                  <a:latin typeface="Calibri" pitchFamily="34" charset="0"/>
                </a:rPr>
                <a:t>1 ABRIL DE 2011</a:t>
              </a:r>
              <a:endParaRPr lang="es-ES" sz="1400" b="1" i="1" u="sng" dirty="0">
                <a:solidFill>
                  <a:srgbClr val="FF9900"/>
                </a:solidFill>
                <a:latin typeface="Calibri" pitchFamily="34" charset="0"/>
              </a:endParaRPr>
            </a:p>
            <a:p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15:00 RECEPCIÓN</a:t>
              </a:r>
            </a:p>
            <a:p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15:10 </a:t>
              </a:r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INTRODUCCION LESIONES MMII</a:t>
              </a:r>
            </a:p>
            <a:p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16:00 </a:t>
              </a:r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DIAGNOSTICO </a:t>
              </a:r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DIFERENCIAL TOBILLO</a:t>
              </a:r>
            </a:p>
            <a:p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17:00 DIAGNOSTICO DIFERENCIAL </a:t>
              </a:r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TOBILLO</a:t>
              </a:r>
            </a:p>
            <a:p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17:30 DESCANSO</a:t>
              </a:r>
              <a:endParaRPr lang="es-ES" sz="1400" dirty="0" smtClean="0">
                <a:solidFill>
                  <a:schemeClr val="tx2"/>
                </a:solidFill>
                <a:latin typeface="Calibri" pitchFamily="34" charset="0"/>
              </a:endParaRPr>
            </a:p>
            <a:p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18:00 </a:t>
              </a:r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PRÁCTICAS </a:t>
              </a:r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TOBILLO </a:t>
              </a:r>
            </a:p>
            <a:p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20:00 </a:t>
              </a:r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PROTOCOLO TTO</a:t>
              </a:r>
            </a:p>
            <a:p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20:30 FIN JORNADA</a:t>
              </a:r>
              <a:endParaRPr lang="es-ES" sz="1400" dirty="0" smtClean="0">
                <a:solidFill>
                  <a:schemeClr val="tx2"/>
                </a:solidFill>
                <a:latin typeface="Calibri" pitchFamily="34" charset="0"/>
              </a:endParaRPr>
            </a:p>
            <a:p>
              <a:endParaRPr lang="es-ES" sz="1200" dirty="0">
                <a:solidFill>
                  <a:schemeClr val="tx2"/>
                </a:solidFill>
                <a:latin typeface="Calibri" pitchFamily="34" charset="0"/>
              </a:endParaRPr>
            </a:p>
          </p:txBody>
        </p:sp>
        <p:sp>
          <p:nvSpPr>
            <p:cNvPr id="39" name="4 CuadroTexto"/>
            <p:cNvSpPr txBox="1">
              <a:spLocks noChangeArrowheads="1"/>
            </p:cNvSpPr>
            <p:nvPr/>
          </p:nvSpPr>
          <p:spPr bwMode="auto">
            <a:xfrm>
              <a:off x="7258063" y="2494747"/>
              <a:ext cx="3522674" cy="26776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s-ES" sz="1400" b="1" i="1" u="sng" dirty="0">
                  <a:solidFill>
                    <a:srgbClr val="FF9900"/>
                  </a:solidFill>
                  <a:latin typeface="Calibri" pitchFamily="34" charset="0"/>
                </a:rPr>
                <a:t>SABADO  </a:t>
              </a:r>
              <a:r>
                <a:rPr lang="es-ES" sz="1400" b="1" i="1" u="sng" dirty="0" smtClean="0">
                  <a:solidFill>
                    <a:srgbClr val="FF9900"/>
                  </a:solidFill>
                  <a:latin typeface="Calibri" pitchFamily="34" charset="0"/>
                </a:rPr>
                <a:t>2 DE ABRIL DE 2011</a:t>
              </a:r>
              <a:endParaRPr lang="es-ES" sz="1400" b="1" i="1" u="sng" dirty="0">
                <a:solidFill>
                  <a:srgbClr val="FF9900"/>
                </a:solidFill>
                <a:latin typeface="Calibri" pitchFamily="34" charset="0"/>
              </a:endParaRPr>
            </a:p>
            <a:p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10:00 LCA</a:t>
              </a:r>
            </a:p>
            <a:p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11:30 PRACTICAS EJERCICIOS REENTRENO</a:t>
              </a:r>
            </a:p>
            <a:p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12:15 DESCANSO</a:t>
              </a:r>
            </a:p>
            <a:p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12:45 </a:t>
              </a:r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MENISCOPATIA </a:t>
              </a:r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Y </a:t>
              </a:r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CONDROMALACIA</a:t>
              </a:r>
            </a:p>
            <a:p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14:00 COMIDA</a:t>
              </a:r>
              <a:endParaRPr lang="es-ES" sz="1400" dirty="0" smtClean="0">
                <a:solidFill>
                  <a:schemeClr val="tx2"/>
                </a:solidFill>
                <a:latin typeface="Calibri" pitchFamily="34" charset="0"/>
              </a:endParaRPr>
            </a:p>
            <a:p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15:00 LESIONES MUSCULARES</a:t>
              </a:r>
            </a:p>
            <a:p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16:00 TENDINOPATIA – LLI</a:t>
              </a:r>
            </a:p>
            <a:p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17:30 DESCANSO</a:t>
              </a:r>
            </a:p>
            <a:p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18:00 </a:t>
              </a:r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PRACTICAS</a:t>
              </a:r>
            </a:p>
            <a:p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20:00 FIN JORNADA</a:t>
              </a:r>
              <a:endParaRPr lang="es-ES" sz="1400" dirty="0" smtClean="0">
                <a:solidFill>
                  <a:schemeClr val="tx2"/>
                </a:solidFill>
                <a:latin typeface="Calibri" pitchFamily="34" charset="0"/>
              </a:endParaRPr>
            </a:p>
            <a:p>
              <a:r>
                <a:rPr lang="es-ES" sz="1400" dirty="0">
                  <a:solidFill>
                    <a:schemeClr val="tx2"/>
                  </a:solidFill>
                  <a:latin typeface="Calibri" pitchFamily="34" charset="0"/>
                </a:rPr>
                <a:t>	</a:t>
              </a:r>
            </a:p>
          </p:txBody>
        </p:sp>
        <p:sp>
          <p:nvSpPr>
            <p:cNvPr id="40" name="5 CuadroTexto"/>
            <p:cNvSpPr txBox="1">
              <a:spLocks noChangeArrowheads="1"/>
            </p:cNvSpPr>
            <p:nvPr/>
          </p:nvSpPr>
          <p:spPr bwMode="auto">
            <a:xfrm>
              <a:off x="7223112" y="4894837"/>
              <a:ext cx="3679825" cy="1384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s-ES" sz="1400" b="1" i="1" u="sng" dirty="0">
                  <a:solidFill>
                    <a:srgbClr val="FF9900"/>
                  </a:solidFill>
                  <a:latin typeface="Calibri" pitchFamily="34" charset="0"/>
                </a:rPr>
                <a:t>DOMINGO  </a:t>
              </a:r>
              <a:r>
                <a:rPr lang="es-ES" sz="1400" b="1" i="1" u="sng" dirty="0" smtClean="0">
                  <a:solidFill>
                    <a:srgbClr val="FF9900"/>
                  </a:solidFill>
                  <a:latin typeface="Calibri" pitchFamily="34" charset="0"/>
                </a:rPr>
                <a:t>3 DE ABRIL 2011</a:t>
              </a:r>
              <a:endParaRPr lang="es-ES" sz="1400" b="1" i="1" u="sng" dirty="0">
                <a:solidFill>
                  <a:srgbClr val="FF9900"/>
                </a:solidFill>
                <a:latin typeface="Calibri" pitchFamily="34" charset="0"/>
              </a:endParaRPr>
            </a:p>
            <a:p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10:00 TEORIA PGM</a:t>
              </a:r>
            </a:p>
            <a:p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10:40 PRÁCTICAS PGM</a:t>
              </a:r>
            </a:p>
            <a:p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12:00 DESCANSO</a:t>
              </a:r>
            </a:p>
            <a:p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12:15 READAPTACION FUNCIONAL </a:t>
              </a:r>
            </a:p>
            <a:p>
              <a:r>
                <a:rPr lang="es-ES" sz="1400" dirty="0" smtClean="0">
                  <a:solidFill>
                    <a:schemeClr val="tx2"/>
                  </a:solidFill>
                  <a:latin typeface="Calibri" pitchFamily="34" charset="0"/>
                </a:rPr>
                <a:t>14:00 FIN DE LA JORNADA</a:t>
              </a:r>
            </a:p>
          </p:txBody>
        </p:sp>
      </p:grpSp>
      <p:sp>
        <p:nvSpPr>
          <p:cNvPr id="41" name="8 CuadroTexto"/>
          <p:cNvSpPr txBox="1">
            <a:spLocks noChangeArrowheads="1"/>
          </p:cNvSpPr>
          <p:nvPr/>
        </p:nvSpPr>
        <p:spPr bwMode="auto">
          <a:xfrm>
            <a:off x="3347244" y="5280829"/>
            <a:ext cx="396398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400" b="1" i="1" u="sng" dirty="0">
                <a:solidFill>
                  <a:srgbClr val="FF9900"/>
                </a:solidFill>
                <a:latin typeface="Calibri" pitchFamily="34" charset="0"/>
              </a:rPr>
              <a:t>PROFESORADO</a:t>
            </a:r>
            <a:endParaRPr lang="es-ES" sz="1400" dirty="0">
              <a:latin typeface="Calibri" pitchFamily="34" charset="0"/>
            </a:endParaRPr>
          </a:p>
          <a:p>
            <a:pPr algn="ctr">
              <a:buFontTx/>
              <a:buChar char="-"/>
            </a:pPr>
            <a:r>
              <a:rPr lang="es-ES" sz="1400" b="1" dirty="0">
                <a:latin typeface="Calibri" pitchFamily="34" charset="0"/>
              </a:rPr>
              <a:t> D. </a:t>
            </a:r>
            <a:r>
              <a:rPr lang="es-ES" sz="1400" b="1" dirty="0" smtClean="0">
                <a:latin typeface="Calibri" pitchFamily="34" charset="0"/>
              </a:rPr>
              <a:t>Sebastián </a:t>
            </a:r>
            <a:r>
              <a:rPr lang="es-ES" sz="1400" b="1" dirty="0" err="1" smtClean="0">
                <a:latin typeface="Calibri" pitchFamily="34" charset="0"/>
              </a:rPr>
              <a:t>Truyols</a:t>
            </a:r>
            <a:r>
              <a:rPr lang="es-ES" sz="1400" b="1" dirty="0" smtClean="0">
                <a:latin typeface="Calibri" pitchFamily="34" charset="0"/>
              </a:rPr>
              <a:t> Domínguez </a:t>
            </a:r>
            <a:endParaRPr lang="es-ES" sz="1400" b="1" dirty="0">
              <a:latin typeface="Calibri" pitchFamily="34" charset="0"/>
            </a:endParaRPr>
          </a:p>
          <a:p>
            <a:pPr algn="ctr"/>
            <a:r>
              <a:rPr lang="es-ES" sz="1100" dirty="0">
                <a:latin typeface="Calibri" pitchFamily="34" charset="0"/>
              </a:rPr>
              <a:t>  </a:t>
            </a:r>
            <a:r>
              <a:rPr lang="es-ES" sz="1100" dirty="0" smtClean="0">
                <a:latin typeface="Calibri" pitchFamily="34" charset="0"/>
              </a:rPr>
              <a:t>Fisioterapeuta y Lic. INEF</a:t>
            </a:r>
          </a:p>
          <a:p>
            <a:pPr algn="ctr"/>
            <a:r>
              <a:rPr lang="es-ES" sz="1100" dirty="0" smtClean="0">
                <a:latin typeface="Calibri" pitchFamily="34" charset="0"/>
              </a:rPr>
              <a:t>Fisioterapeuta 1ª Plantilla </a:t>
            </a:r>
            <a:r>
              <a:rPr lang="es-ES" sz="1100" dirty="0" err="1" smtClean="0">
                <a:latin typeface="Calibri" pitchFamily="34" charset="0"/>
              </a:rPr>
              <a:t>Atl</a:t>
            </a:r>
            <a:r>
              <a:rPr lang="es-ES" sz="1100" dirty="0" smtClean="0">
                <a:latin typeface="Calibri" pitchFamily="34" charset="0"/>
              </a:rPr>
              <a:t> Madrid 02-08</a:t>
            </a:r>
          </a:p>
          <a:p>
            <a:pPr algn="ctr"/>
            <a:r>
              <a:rPr lang="es-ES" sz="1100" dirty="0" smtClean="0">
                <a:latin typeface="Calibri" pitchFamily="34" charset="0"/>
              </a:rPr>
              <a:t>Profesor Universitario UCJC</a:t>
            </a:r>
          </a:p>
          <a:p>
            <a:pPr algn="ctr">
              <a:buFontTx/>
              <a:buChar char="-"/>
            </a:pPr>
            <a:r>
              <a:rPr lang="es-ES" sz="1400" b="1" dirty="0" smtClean="0">
                <a:latin typeface="Calibri" pitchFamily="34" charset="0"/>
              </a:rPr>
              <a:t> D. Francisco Gallardo</a:t>
            </a:r>
          </a:p>
          <a:p>
            <a:pPr algn="ctr"/>
            <a:r>
              <a:rPr lang="es-ES" sz="1100" dirty="0" smtClean="0">
                <a:latin typeface="Calibri" pitchFamily="34" charset="0"/>
              </a:rPr>
              <a:t>Lic. INEF. Prof. </a:t>
            </a:r>
            <a:r>
              <a:rPr lang="es-ES" sz="1100" dirty="0" err="1" smtClean="0">
                <a:latin typeface="Calibri" pitchFamily="34" charset="0"/>
              </a:rPr>
              <a:t>Master</a:t>
            </a:r>
            <a:r>
              <a:rPr lang="es-ES" sz="1100" dirty="0" smtClean="0">
                <a:latin typeface="Calibri" pitchFamily="34" charset="0"/>
              </a:rPr>
              <a:t> Universitario</a:t>
            </a:r>
          </a:p>
          <a:p>
            <a:pPr algn="ctr"/>
            <a:r>
              <a:rPr lang="es-ES" sz="1100" dirty="0" smtClean="0">
                <a:latin typeface="Calibri" pitchFamily="34" charset="0"/>
              </a:rPr>
              <a:t>2º Entrenador Real Madrid “B” 2010/2011</a:t>
            </a:r>
          </a:p>
          <a:p>
            <a:pPr algn="ctr">
              <a:buFontTx/>
              <a:buChar char="-"/>
            </a:pPr>
            <a:r>
              <a:rPr lang="es-ES" sz="1400" b="1" dirty="0" smtClean="0">
                <a:latin typeface="Calibri" pitchFamily="34" charset="0"/>
              </a:rPr>
              <a:t> D. Jaime Salom Moreno</a:t>
            </a:r>
          </a:p>
          <a:p>
            <a:pPr algn="ctr"/>
            <a:r>
              <a:rPr lang="es-ES" sz="1100" dirty="0" smtClean="0">
                <a:latin typeface="Calibri" pitchFamily="34" charset="0"/>
              </a:rPr>
              <a:t>  Fisioterapeuta</a:t>
            </a:r>
          </a:p>
          <a:p>
            <a:pPr algn="ctr"/>
            <a:r>
              <a:rPr lang="es-ES" sz="1100" dirty="0" smtClean="0">
                <a:latin typeface="Calibri" pitchFamily="34" charset="0"/>
              </a:rPr>
              <a:t>Profesor Máster Universitario</a:t>
            </a:r>
          </a:p>
          <a:p>
            <a:pPr algn="ctr"/>
            <a:endParaRPr lang="es-ES" sz="1100" dirty="0" smtClean="0">
              <a:latin typeface="Calibri" pitchFamily="34" charset="0"/>
            </a:endParaRPr>
          </a:p>
        </p:txBody>
      </p:sp>
      <p:sp>
        <p:nvSpPr>
          <p:cNvPr id="42" name="8 CuadroTexto"/>
          <p:cNvSpPr txBox="1">
            <a:spLocks noChangeArrowheads="1"/>
          </p:cNvSpPr>
          <p:nvPr/>
        </p:nvSpPr>
        <p:spPr bwMode="auto">
          <a:xfrm>
            <a:off x="3600450" y="214313"/>
            <a:ext cx="3514737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" sz="1400" b="1" i="1" u="sng" dirty="0">
                <a:solidFill>
                  <a:srgbClr val="FF9900"/>
                </a:solidFill>
                <a:latin typeface="Calibri" pitchFamily="34" charset="0"/>
              </a:rPr>
              <a:t>OBJETIVOS</a:t>
            </a:r>
            <a:endParaRPr lang="es-ES" sz="1400" dirty="0">
              <a:latin typeface="Calibri" pitchFamily="34" charset="0"/>
            </a:endParaRPr>
          </a:p>
          <a:p>
            <a:pPr algn="ctr">
              <a:buFontTx/>
              <a:buChar char="-"/>
            </a:pPr>
            <a:r>
              <a:rPr lang="es-ES" sz="1400" dirty="0">
                <a:latin typeface="Calibri" pitchFamily="34" charset="0"/>
              </a:rPr>
              <a:t> </a:t>
            </a:r>
            <a:r>
              <a:rPr lang="es-ES" sz="1400" dirty="0" smtClean="0">
                <a:latin typeface="Calibri" pitchFamily="34" charset="0"/>
              </a:rPr>
              <a:t>Dotar al alumno de práctica manual en las diversas técnicas fisioterapéuticas para la resolución de las lesiones en EEII.</a:t>
            </a:r>
            <a:endParaRPr lang="es-ES" sz="1400" dirty="0">
              <a:latin typeface="Calibri" pitchFamily="34" charset="0"/>
            </a:endParaRPr>
          </a:p>
          <a:p>
            <a:pPr algn="ctr">
              <a:buFontTx/>
              <a:buChar char="-"/>
            </a:pPr>
            <a:r>
              <a:rPr lang="es-ES" sz="1400" dirty="0">
                <a:latin typeface="Calibri" pitchFamily="34" charset="0"/>
              </a:rPr>
              <a:t> </a:t>
            </a:r>
            <a:r>
              <a:rPr lang="es-ES" sz="1400" dirty="0" smtClean="0">
                <a:latin typeface="Calibri" pitchFamily="34" charset="0"/>
              </a:rPr>
              <a:t>Anamnesis, evaluación, diagnóstico y tratamiento de las lesiones en la extremidad inferior.</a:t>
            </a:r>
            <a:endParaRPr lang="es-ES" sz="1400" dirty="0">
              <a:latin typeface="Calibri" pitchFamily="34" charset="0"/>
            </a:endParaRPr>
          </a:p>
          <a:p>
            <a:pPr algn="ctr">
              <a:buFontTx/>
              <a:buChar char="-"/>
            </a:pPr>
            <a:endParaRPr lang="es-ES" sz="1400" dirty="0">
              <a:latin typeface="Calibri" pitchFamily="34" charset="0"/>
            </a:endParaRPr>
          </a:p>
        </p:txBody>
      </p:sp>
      <p:grpSp>
        <p:nvGrpSpPr>
          <p:cNvPr id="20" name="19 Grupo"/>
          <p:cNvGrpSpPr/>
          <p:nvPr/>
        </p:nvGrpSpPr>
        <p:grpSpPr>
          <a:xfrm>
            <a:off x="7226758" y="0"/>
            <a:ext cx="3435659" cy="7418387"/>
            <a:chOff x="0" y="0"/>
            <a:chExt cx="3600450" cy="7352531"/>
          </a:xfrm>
        </p:grpSpPr>
        <p:sp>
          <p:nvSpPr>
            <p:cNvPr id="21" name="8 CuadroTexto"/>
            <p:cNvSpPr txBox="1">
              <a:spLocks noChangeArrowheads="1"/>
            </p:cNvSpPr>
            <p:nvPr/>
          </p:nvSpPr>
          <p:spPr bwMode="auto">
            <a:xfrm>
              <a:off x="0" y="3780631"/>
              <a:ext cx="3600450" cy="2568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4927" tIns="52464" rIns="104927" bIns="52464">
              <a:spAutoFit/>
            </a:bodyPr>
            <a:lstStyle/>
            <a:p>
              <a:pPr algn="ctr"/>
              <a:r>
                <a:rPr lang="es-ES" sz="1400" b="1" i="1" u="sng" dirty="0">
                  <a:solidFill>
                    <a:srgbClr val="FF9900"/>
                  </a:solidFill>
                  <a:latin typeface="Calibri" pitchFamily="34" charset="0"/>
                </a:rPr>
                <a:t>LUGAR DE REALIZACIÓN</a:t>
              </a:r>
              <a:endParaRPr lang="es-ES" sz="1400" dirty="0">
                <a:latin typeface="Calibri" pitchFamily="34" charset="0"/>
              </a:endParaRPr>
            </a:p>
            <a:p>
              <a:pPr algn="ctr">
                <a:buFontTx/>
                <a:buChar char="-"/>
              </a:pPr>
              <a:r>
                <a:rPr lang="es-ES" sz="1600" b="1" dirty="0">
                  <a:latin typeface="Calibri" pitchFamily="34" charset="0"/>
                </a:rPr>
                <a:t> HELIOS ELECTROMEDICINA</a:t>
              </a:r>
            </a:p>
            <a:p>
              <a:pPr algn="ctr"/>
              <a:r>
                <a:rPr lang="es-ES" sz="1600" dirty="0">
                  <a:latin typeface="Calibri" pitchFamily="34" charset="0"/>
                </a:rPr>
                <a:t>  c/ Alfonso Gómez </a:t>
              </a:r>
              <a:r>
                <a:rPr lang="es-ES" sz="1600" dirty="0" smtClean="0">
                  <a:latin typeface="Calibri" pitchFamily="34" charset="0"/>
                </a:rPr>
                <a:t>38, 2 planta B</a:t>
              </a:r>
            </a:p>
            <a:p>
              <a:pPr algn="ctr"/>
              <a:r>
                <a:rPr lang="es-ES" sz="1600" dirty="0" smtClean="0">
                  <a:latin typeface="Calibri" pitchFamily="34" charset="0"/>
                </a:rPr>
                <a:t>28037 (Madrid).</a:t>
              </a:r>
            </a:p>
            <a:p>
              <a:pPr algn="ctr"/>
              <a:r>
                <a:rPr lang="es-ES" sz="1400" u="sng" dirty="0" smtClean="0">
                  <a:latin typeface="Calibri" pitchFamily="34" charset="0"/>
                </a:rPr>
                <a:t>HOTELES CERCANOS</a:t>
              </a:r>
              <a:r>
                <a:rPr lang="es-ES" sz="1400" dirty="0" smtClean="0">
                  <a:latin typeface="Calibri" pitchFamily="34" charset="0"/>
                </a:rPr>
                <a:t>: </a:t>
              </a:r>
              <a:r>
                <a:rPr lang="es-ES" sz="1400" b="1" dirty="0" err="1" smtClean="0">
                  <a:latin typeface="+mj-lt"/>
                </a:rPr>
                <a:t>Barcelo</a:t>
              </a:r>
              <a:r>
                <a:rPr lang="es-ES" sz="1400" b="1" dirty="0" smtClean="0">
                  <a:latin typeface="+mj-lt"/>
                </a:rPr>
                <a:t> Torre Arias; </a:t>
              </a:r>
            </a:p>
            <a:p>
              <a:pPr algn="ctr"/>
              <a:r>
                <a:rPr lang="es-ES" sz="1400" dirty="0" smtClean="0">
                  <a:latin typeface="+mj-lt"/>
                </a:rPr>
                <a:t>C/ Julián </a:t>
              </a:r>
              <a:r>
                <a:rPr lang="es-ES" sz="1400" dirty="0" err="1" smtClean="0">
                  <a:latin typeface="+mj-lt"/>
                </a:rPr>
                <a:t>Camarillo</a:t>
              </a:r>
              <a:r>
                <a:rPr lang="es-ES" sz="1400" dirty="0" smtClean="0">
                  <a:latin typeface="+mj-lt"/>
                </a:rPr>
                <a:t> 19-21 28037 Madrid </a:t>
              </a:r>
            </a:p>
            <a:p>
              <a:pPr algn="ctr"/>
              <a:r>
                <a:rPr lang="es-ES" sz="1400" dirty="0" smtClean="0">
                  <a:latin typeface="+mj-lt"/>
                </a:rPr>
                <a:t>913 879 400‎ </a:t>
              </a:r>
              <a:r>
                <a:rPr lang="es-ES" sz="1400" u="sng" dirty="0" smtClean="0">
                  <a:latin typeface="+mj-lt"/>
                  <a:hlinkClick r:id="rId4"/>
                </a:rPr>
                <a:t>barcelo.com</a:t>
              </a:r>
              <a:endParaRPr lang="es-ES" sz="1400" u="sng" dirty="0" smtClean="0">
                <a:latin typeface="+mj-lt"/>
              </a:endParaRPr>
            </a:p>
            <a:p>
              <a:pPr algn="ctr"/>
              <a:endParaRPr lang="es-ES" sz="1400" dirty="0" smtClean="0">
                <a:latin typeface="+mj-lt"/>
              </a:endParaRPr>
            </a:p>
            <a:p>
              <a:pPr algn="ctr"/>
              <a:endParaRPr lang="es-ES" sz="1400" dirty="0" smtClean="0">
                <a:latin typeface="Calibri" pitchFamily="34" charset="0"/>
              </a:endParaRPr>
            </a:p>
            <a:p>
              <a:pPr algn="ctr"/>
              <a:endParaRPr lang="es-ES" sz="1400" dirty="0" smtClean="0">
                <a:latin typeface="Calibri" pitchFamily="34" charset="0"/>
              </a:endParaRPr>
            </a:p>
            <a:p>
              <a:pPr algn="ctr"/>
              <a:endParaRPr lang="es-ES" sz="1400" dirty="0">
                <a:latin typeface="Calibri" pitchFamily="34" charset="0"/>
              </a:endParaRPr>
            </a:p>
          </p:txBody>
        </p:sp>
        <p:pic>
          <p:nvPicPr>
            <p:cNvPr id="22" name="Picture 2" descr="G:\FISIOSALOM\AREA DE FORMACION\A DE AXIS\A DE AXIS.jpg"/>
            <p:cNvPicPr>
              <a:picLocks noChangeAspect="1" noChangeArrowheads="1"/>
            </p:cNvPicPr>
            <p:nvPr/>
          </p:nvPicPr>
          <p:blipFill>
            <a:blip r:embed="rId5">
              <a:lum bright="27000" contrast="-28000"/>
            </a:blip>
            <a:srcRect/>
            <a:stretch>
              <a:fillRect/>
            </a:stretch>
          </p:blipFill>
          <p:spPr bwMode="auto">
            <a:xfrm>
              <a:off x="0" y="0"/>
              <a:ext cx="3591067" cy="3310752"/>
            </a:xfrm>
            <a:prstGeom prst="rect">
              <a:avLst/>
            </a:prstGeom>
            <a:noFill/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85701" y="5852333"/>
              <a:ext cx="3181023" cy="1500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5" name="8 CuadroTexto"/>
          <p:cNvSpPr txBox="1">
            <a:spLocks noChangeArrowheads="1"/>
          </p:cNvSpPr>
          <p:nvPr/>
        </p:nvSpPr>
        <p:spPr bwMode="auto">
          <a:xfrm>
            <a:off x="2988007" y="4423573"/>
            <a:ext cx="4682460" cy="967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927" tIns="52464" rIns="104927" bIns="52464">
            <a:spAutoFit/>
          </a:bodyPr>
          <a:lstStyle/>
          <a:p>
            <a:pPr algn="ctr"/>
            <a:r>
              <a:rPr lang="es-ES" sz="1400" b="1" i="1" u="sng" dirty="0" smtClean="0">
                <a:solidFill>
                  <a:srgbClr val="FF9900"/>
                </a:solidFill>
                <a:latin typeface="Calibri" pitchFamily="34" charset="0"/>
              </a:rPr>
              <a:t>PRECIO E INSCRIPCION</a:t>
            </a:r>
            <a:endParaRPr lang="es-ES" sz="1400" dirty="0">
              <a:latin typeface="Calibri" pitchFamily="34" charset="0"/>
            </a:endParaRPr>
          </a:p>
          <a:p>
            <a:pPr algn="ctr">
              <a:buFontTx/>
              <a:buChar char="-"/>
            </a:pPr>
            <a:r>
              <a:rPr lang="es-ES" sz="1400" dirty="0">
                <a:latin typeface="Calibri" pitchFamily="34" charset="0"/>
              </a:rPr>
              <a:t> </a:t>
            </a:r>
            <a:r>
              <a:rPr lang="es-ES" sz="1400" dirty="0" smtClean="0">
                <a:latin typeface="Calibri" pitchFamily="34" charset="0"/>
              </a:rPr>
              <a:t>210€</a:t>
            </a:r>
            <a:endParaRPr lang="es-ES" sz="1400" dirty="0">
              <a:latin typeface="Calibri" pitchFamily="34" charset="0"/>
            </a:endParaRPr>
          </a:p>
          <a:p>
            <a:pPr algn="ctr">
              <a:buFontTx/>
              <a:buChar char="-"/>
            </a:pPr>
            <a:r>
              <a:rPr lang="es-ES" sz="1400" dirty="0">
                <a:latin typeface="Calibri" pitchFamily="34" charset="0"/>
              </a:rPr>
              <a:t> </a:t>
            </a:r>
            <a:r>
              <a:rPr lang="es-ES" sz="1400" dirty="0" smtClean="0">
                <a:latin typeface="Calibri" pitchFamily="34" charset="0"/>
              </a:rPr>
              <a:t>Dirigido a Fisioterapeutas y </a:t>
            </a:r>
          </a:p>
          <a:p>
            <a:pPr algn="ctr">
              <a:buFontTx/>
              <a:buChar char="-"/>
            </a:pPr>
            <a:r>
              <a:rPr lang="es-ES" sz="1400" dirty="0" smtClean="0">
                <a:latin typeface="Calibri" pitchFamily="34" charset="0"/>
              </a:rPr>
              <a:t>estudiantes de 3º de Fisioterapia</a:t>
            </a:r>
            <a:endParaRPr lang="es-ES" sz="1400" dirty="0">
              <a:latin typeface="Calibri" pitchFamily="34" charset="0"/>
            </a:endParaRPr>
          </a:p>
        </p:txBody>
      </p:sp>
      <p:sp>
        <p:nvSpPr>
          <p:cNvPr id="26" name="8 CuadroTexto"/>
          <p:cNvSpPr txBox="1">
            <a:spLocks noChangeArrowheads="1"/>
          </p:cNvSpPr>
          <p:nvPr/>
        </p:nvSpPr>
        <p:spPr bwMode="auto">
          <a:xfrm>
            <a:off x="6543683" y="208732"/>
            <a:ext cx="4682460" cy="3152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4927" tIns="52464" rIns="104927" bIns="52464">
            <a:spAutoFit/>
          </a:bodyPr>
          <a:lstStyle/>
          <a:p>
            <a:pPr algn="ctr"/>
            <a:r>
              <a:rPr lang="es-ES" b="1" i="1" u="sng" dirty="0">
                <a:solidFill>
                  <a:srgbClr val="FF9900"/>
                </a:solidFill>
                <a:latin typeface="Calibri" pitchFamily="34" charset="0"/>
              </a:rPr>
              <a:t>INFORMACIÓN</a:t>
            </a:r>
            <a:endParaRPr lang="es-ES" dirty="0">
              <a:latin typeface="Calibri" pitchFamily="34" charset="0"/>
            </a:endParaRPr>
          </a:p>
          <a:p>
            <a:pPr algn="ctr"/>
            <a:endParaRPr lang="es-ES" dirty="0" smtClean="0">
              <a:latin typeface="Calibri" pitchFamily="34" charset="0"/>
            </a:endParaRPr>
          </a:p>
          <a:p>
            <a:pPr algn="ctr"/>
            <a:r>
              <a:rPr lang="es-ES" dirty="0" smtClean="0">
                <a:latin typeface="Calibri" pitchFamily="34" charset="0"/>
              </a:rPr>
              <a:t>www.axisformacion.es</a:t>
            </a:r>
          </a:p>
          <a:p>
            <a:pPr algn="ctr"/>
            <a:r>
              <a:rPr lang="es-ES" dirty="0" smtClean="0">
                <a:latin typeface="Calibri" pitchFamily="34" charset="0"/>
              </a:rPr>
              <a:t> </a:t>
            </a:r>
            <a:r>
              <a:rPr lang="es-ES" dirty="0">
                <a:latin typeface="Calibri" pitchFamily="34" charset="0"/>
                <a:hlinkClick r:id="rId7"/>
              </a:rPr>
              <a:t>secretaria@axisformacion.es</a:t>
            </a:r>
            <a:endParaRPr lang="es-ES" dirty="0">
              <a:latin typeface="Calibri" pitchFamily="34" charset="0"/>
            </a:endParaRPr>
          </a:p>
          <a:p>
            <a:pPr algn="ctr"/>
            <a:r>
              <a:rPr lang="es-ES" dirty="0" smtClean="0">
                <a:latin typeface="Calibri" pitchFamily="34" charset="0"/>
              </a:rPr>
              <a:t>AXIS </a:t>
            </a:r>
            <a:r>
              <a:rPr lang="es-ES" dirty="0">
                <a:latin typeface="Calibri" pitchFamily="34" charset="0"/>
              </a:rPr>
              <a:t>FORMACIÓN</a:t>
            </a:r>
          </a:p>
          <a:p>
            <a:pPr algn="ctr"/>
            <a:r>
              <a:rPr lang="es-ES" dirty="0">
                <a:latin typeface="Calibri" pitchFamily="34" charset="0"/>
              </a:rPr>
              <a:t> C/ Pablo Picasso 4 local 5</a:t>
            </a:r>
          </a:p>
          <a:p>
            <a:pPr algn="ctr"/>
            <a:r>
              <a:rPr lang="es-ES" dirty="0">
                <a:latin typeface="Calibri" pitchFamily="34" charset="0"/>
              </a:rPr>
              <a:t>28200 San Lorenzo de El Escorial</a:t>
            </a:r>
          </a:p>
          <a:p>
            <a:pPr algn="ctr"/>
            <a:r>
              <a:rPr lang="es-ES" dirty="0">
                <a:latin typeface="Calibri" pitchFamily="34" charset="0"/>
              </a:rPr>
              <a:t>Madrid</a:t>
            </a:r>
          </a:p>
          <a:p>
            <a:pPr algn="ctr"/>
            <a:r>
              <a:rPr lang="es-ES" dirty="0">
                <a:latin typeface="Calibri" pitchFamily="34" charset="0"/>
              </a:rPr>
              <a:t>T</a:t>
            </a:r>
            <a:r>
              <a:rPr lang="es-ES" dirty="0" smtClean="0">
                <a:latin typeface="Calibri" pitchFamily="34" charset="0"/>
              </a:rPr>
              <a:t>elf. 91 826 16 46</a:t>
            </a:r>
          </a:p>
          <a:p>
            <a:pPr algn="ctr"/>
            <a:r>
              <a:rPr lang="es-ES" dirty="0" err="1" smtClean="0">
                <a:latin typeface="Calibri" pitchFamily="34" charset="0"/>
              </a:rPr>
              <a:t>Mov</a:t>
            </a:r>
            <a:r>
              <a:rPr lang="es-ES" dirty="0" smtClean="0">
                <a:latin typeface="Calibri" pitchFamily="34" charset="0"/>
              </a:rPr>
              <a:t>. 637 53 98 04</a:t>
            </a:r>
          </a:p>
          <a:p>
            <a:pPr algn="ctr"/>
            <a:r>
              <a:rPr lang="es-ES" dirty="0" smtClean="0">
                <a:latin typeface="Calibri" pitchFamily="34" charset="0"/>
              </a:rPr>
              <a:t>FAX- </a:t>
            </a:r>
            <a:r>
              <a:rPr lang="es-ES" dirty="0">
                <a:latin typeface="Calibri" pitchFamily="34" charset="0"/>
              </a:rPr>
              <a:t>91 771 65 11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</TotalTime>
  <Words>470</Words>
  <Application>Microsoft Office PowerPoint</Application>
  <PresentationFormat>Personalizado</PresentationFormat>
  <Paragraphs>93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Diapositiva 1</vt:lpstr>
      <vt:lpstr>Diapositiva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Fisiosalom</dc:creator>
  <cp:lastModifiedBy>Fisiosalom</cp:lastModifiedBy>
  <cp:revision>51</cp:revision>
  <dcterms:created xsi:type="dcterms:W3CDTF">2009-11-23T16:45:03Z</dcterms:created>
  <dcterms:modified xsi:type="dcterms:W3CDTF">2011-02-17T14:58:27Z</dcterms:modified>
</cp:coreProperties>
</file>